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57" r:id="rId3"/>
    <p:sldId id="368" r:id="rId4"/>
    <p:sldId id="298" r:id="rId5"/>
    <p:sldId id="259" r:id="rId6"/>
    <p:sldId id="286" r:id="rId7"/>
    <p:sldId id="288" r:id="rId8"/>
    <p:sldId id="293" r:id="rId9"/>
    <p:sldId id="294" r:id="rId10"/>
    <p:sldId id="295" r:id="rId11"/>
    <p:sldId id="292" r:id="rId12"/>
    <p:sldId id="287" r:id="rId13"/>
    <p:sldId id="267" r:id="rId14"/>
    <p:sldId id="29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0099CC"/>
    <a:srgbClr val="D60093"/>
    <a:srgbClr val="33CCCC"/>
    <a:srgbClr val="66CCFF"/>
    <a:srgbClr val="99CCFF"/>
    <a:srgbClr val="00CCFF"/>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83" autoAdjust="0"/>
    <p:restoredTop sz="94660"/>
  </p:normalViewPr>
  <p:slideViewPr>
    <p:cSldViewPr snapToGrid="0">
      <p:cViewPr varScale="1">
        <p:scale>
          <a:sx n="75" d="100"/>
          <a:sy n="75" d="100"/>
        </p:scale>
        <p:origin x="176" y="3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30/9/2023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30/9/2023</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30/9/2023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30/9/2023</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30/9/2023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30/9/2023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30/9/2023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30/9/2023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30/9/2023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30/9/2023</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30/9/2023</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30/9/2023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30/9/2023</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hyperlink" Target="https://www.youtube.com/watch?v=8QOuF3eMUyM" TargetMode="External"/><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hyperlink" Target="http://www.youtube.com/watch?v=HsWhJX7Ihiw" TargetMode="External"/><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13.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7.xml"/><Relationship Id="rId5" Type="http://schemas.openxmlformats.org/officeDocument/2006/relationships/image" Target="../media/image10.tiff"/><Relationship Id="rId4" Type="http://schemas.openxmlformats.org/officeDocument/2006/relationships/image" Target="../media/image9.tiff"/></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7.xml"/><Relationship Id="rId4" Type="http://schemas.openxmlformats.org/officeDocument/2006/relationships/image" Target="../media/image17.emf"/></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29961033"/>
              </p:ext>
            </p:extLst>
          </p:nvPr>
        </p:nvGraphicFramePr>
        <p:xfrm>
          <a:off x="279401" y="1944447"/>
          <a:ext cx="6249894" cy="4114800"/>
        </p:xfrm>
        <a:graphic>
          <a:graphicData uri="http://schemas.openxmlformats.org/drawingml/2006/table">
            <a:tbl>
              <a:tblPr/>
              <a:tblGrid>
                <a:gridCol w="6249894">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Recycling is the last resort to reduce waste. Recycling is an excellent process where your rubbish goes to a special factory where it is sorted, broken down and remade into something new.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j-lt"/>
                          <a:ea typeface="+mn-ea"/>
                          <a:cs typeface="+mn-cs"/>
                        </a:rPr>
                        <a:t>Try and recycle everything possible. Research in your areas what can be recycled and where to recycle it. Some examples could include: Glass, paper, plastics, computers, ink cartridges, mobile phones.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E3F732C7-8391-C34A-8628-5ACC38DCF2B6}"/>
              </a:ext>
            </a:extLst>
          </p:cNvPr>
          <p:cNvGraphicFramePr>
            <a:graphicFrameLocks noGrp="1"/>
          </p:cNvGraphicFramePr>
          <p:nvPr>
            <p:extLst>
              <p:ext uri="{D42A27DB-BD31-4B8C-83A1-F6EECF244321}">
                <p14:modId xmlns:p14="http://schemas.microsoft.com/office/powerpoint/2010/main" val="889056790"/>
              </p:ext>
            </p:extLst>
          </p:nvPr>
        </p:nvGraphicFramePr>
        <p:xfrm>
          <a:off x="735107" y="6341682"/>
          <a:ext cx="7545293" cy="457200"/>
        </p:xfrm>
        <a:graphic>
          <a:graphicData uri="http://schemas.openxmlformats.org/drawingml/2006/table">
            <a:tbl>
              <a:tblPr/>
              <a:tblGrid>
                <a:gridCol w="7545293">
                  <a:extLst>
                    <a:ext uri="{9D8B030D-6E8A-4147-A177-3AD203B41FA5}">
                      <a16:colId xmlns:a16="http://schemas.microsoft.com/office/drawing/2014/main" val="20000"/>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chemeClr val="tx1"/>
                          </a:solidFill>
                          <a:effectLst/>
                          <a:latin typeface="+mj-lt"/>
                          <a:ea typeface="+mn-ea"/>
                          <a:cs typeface="+mn-cs"/>
                          <a:hlinkClick r:id="rId2">
                            <a:extLst>
                              <a:ext uri="{A12FA001-AC4F-418D-AE19-62706E023703}">
                                <ahyp:hlinkClr xmlns:ahyp="http://schemas.microsoft.com/office/drawing/2018/hyperlinkcolor" val="tx"/>
                              </a:ext>
                            </a:extLst>
                          </a:hlinkClick>
                        </a:rPr>
                        <a:t>Check out this video which shows the recycling process</a:t>
                      </a:r>
                      <a:endParaRPr lang="en-GB" sz="2400" b="1" kern="1200" baseline="0" dirty="0">
                        <a:solidFill>
                          <a:schemeClr val="tx1"/>
                        </a:solidFill>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A4B80830-D0BF-0E43-B346-432375C54F31}"/>
              </a:ext>
            </a:extLst>
          </p:cNvPr>
          <p:cNvSpPr/>
          <p:nvPr/>
        </p:nvSpPr>
        <p:spPr>
          <a:xfrm>
            <a:off x="1837898" y="-587672"/>
            <a:ext cx="4326826" cy="2646878"/>
          </a:xfrm>
          <a:prstGeom prst="rect">
            <a:avLst/>
          </a:prstGeom>
        </p:spPr>
        <p:txBody>
          <a:bodyPr wrap="none">
            <a:spAutoFit/>
          </a:bodyPr>
          <a:lstStyle/>
          <a:p>
            <a:r>
              <a:rPr lang="en-US" sz="16600" dirty="0">
                <a:solidFill>
                  <a:srgbClr val="66FF99"/>
                </a:solidFill>
                <a:latin typeface="Blanch Caps" panose="020B0504000000020004" pitchFamily="34" charset="0"/>
              </a:rPr>
              <a:t>Recycle</a:t>
            </a:r>
            <a:endParaRPr lang="en-US" dirty="0">
              <a:solidFill>
                <a:srgbClr val="66FF99"/>
              </a:solidFill>
              <a:latin typeface="Blanch Caps" panose="020B0504000000020004" pitchFamily="34" charset="0"/>
            </a:endParaRPr>
          </a:p>
        </p:txBody>
      </p:sp>
      <p:pic>
        <p:nvPicPr>
          <p:cNvPr id="6" name="Picture 5">
            <a:extLst>
              <a:ext uri="{FF2B5EF4-FFF2-40B4-BE49-F238E27FC236}">
                <a16:creationId xmlns:a16="http://schemas.microsoft.com/office/drawing/2014/main" id="{DBB8D710-E250-E941-999D-792B77DD3D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9894" y="344294"/>
            <a:ext cx="4064447" cy="5751706"/>
          </a:xfrm>
          <a:prstGeom prst="rect">
            <a:avLst/>
          </a:prstGeom>
        </p:spPr>
      </p:pic>
      <p:pic>
        <p:nvPicPr>
          <p:cNvPr id="13" name="Picture 12">
            <a:extLst>
              <a:ext uri="{FF2B5EF4-FFF2-40B4-BE49-F238E27FC236}">
                <a16:creationId xmlns:a16="http://schemas.microsoft.com/office/drawing/2014/main" id="{81B91731-652A-874B-9EC6-DE6FFEF9A9B8}"/>
              </a:ext>
            </a:extLst>
          </p:cNvPr>
          <p:cNvPicPr>
            <a:picLocks noChangeAspect="1"/>
          </p:cNvPicPr>
          <p:nvPr/>
        </p:nvPicPr>
        <p:blipFill>
          <a:blip r:embed="rId4"/>
          <a:stretch>
            <a:fillRect/>
          </a:stretch>
        </p:blipFill>
        <p:spPr>
          <a:xfrm>
            <a:off x="123229" y="123567"/>
            <a:ext cx="1575198" cy="1575198"/>
          </a:xfrm>
          <a:prstGeom prst="rect">
            <a:avLst/>
          </a:prstGeom>
        </p:spPr>
      </p:pic>
    </p:spTree>
    <p:extLst>
      <p:ext uri="{BB962C8B-B14F-4D97-AF65-F5344CB8AC3E}">
        <p14:creationId xmlns:p14="http://schemas.microsoft.com/office/powerpoint/2010/main" val="9769993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80900184"/>
              </p:ext>
            </p:extLst>
          </p:nvPr>
        </p:nvGraphicFramePr>
        <p:xfrm>
          <a:off x="247606" y="354033"/>
          <a:ext cx="2744788" cy="822960"/>
        </p:xfrm>
        <a:graphic>
          <a:graphicData uri="http://schemas.openxmlformats.org/drawingml/2006/table">
            <a:tbl>
              <a:tblPr/>
              <a:tblGrid>
                <a:gridCol w="2744788">
                  <a:extLst>
                    <a:ext uri="{9D8B030D-6E8A-4147-A177-3AD203B41FA5}">
                      <a16:colId xmlns:a16="http://schemas.microsoft.com/office/drawing/2014/main" val="20000"/>
                    </a:ext>
                  </a:extLst>
                </a:gridCol>
              </a:tblGrid>
              <a:tr h="0">
                <a:tc>
                  <a:txBody>
                    <a:bodyPr/>
                    <a:lstStyle/>
                    <a:p>
                      <a:r>
                        <a:rPr lang="en-GB" sz="48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a:extLst>
              <a:ext uri="{FF2B5EF4-FFF2-40B4-BE49-F238E27FC236}">
                <a16:creationId xmlns:a16="http://schemas.microsoft.com/office/drawing/2014/main" id="{57023840-66C6-A543-B441-AF1546933CCD}"/>
              </a:ext>
            </a:extLst>
          </p:cNvPr>
          <p:cNvGraphicFramePr>
            <a:graphicFrameLocks noGrp="1"/>
          </p:cNvGraphicFramePr>
          <p:nvPr>
            <p:extLst>
              <p:ext uri="{D42A27DB-BD31-4B8C-83A1-F6EECF244321}">
                <p14:modId xmlns:p14="http://schemas.microsoft.com/office/powerpoint/2010/main" val="321076008"/>
              </p:ext>
            </p:extLst>
          </p:nvPr>
        </p:nvGraphicFramePr>
        <p:xfrm>
          <a:off x="247606" y="1451609"/>
          <a:ext cx="5233087" cy="1554480"/>
        </p:xfrm>
        <a:graphic>
          <a:graphicData uri="http://schemas.openxmlformats.org/drawingml/2006/table">
            <a:tbl>
              <a:tblPr/>
              <a:tblGrid>
                <a:gridCol w="5233087">
                  <a:extLst>
                    <a:ext uri="{9D8B030D-6E8A-4147-A177-3AD203B41FA5}">
                      <a16:colId xmlns:a16="http://schemas.microsoft.com/office/drawing/2014/main" val="20000"/>
                    </a:ext>
                  </a:extLst>
                </a:gridCol>
              </a:tblGrid>
              <a:tr h="0">
                <a:tc>
                  <a:txBody>
                    <a:bodyPr/>
                    <a:lstStyle/>
                    <a:p>
                      <a:r>
                        <a:rPr lang="en-GB" sz="2400" b="1" kern="1200" dirty="0">
                          <a:solidFill>
                            <a:srgbClr val="000000"/>
                          </a:solidFill>
                          <a:effectLst/>
                          <a:latin typeface="+mj-lt"/>
                          <a:ea typeface="+mn-ea"/>
                          <a:cs typeface="+mn-cs"/>
                        </a:rPr>
                        <a:t>Complete the following worksheet. This will help you to reflect on how well you’re living by the 4Rs and if there is anyway you could do more.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17744D-FA3A-5546-A4AC-6B99D27DD858}"/>
              </a:ext>
            </a:extLst>
          </p:cNvPr>
          <p:cNvGraphicFramePr>
            <a:graphicFrameLocks noGrp="1"/>
          </p:cNvGraphicFramePr>
          <p:nvPr>
            <p:extLst>
              <p:ext uri="{D42A27DB-BD31-4B8C-83A1-F6EECF244321}">
                <p14:modId xmlns:p14="http://schemas.microsoft.com/office/powerpoint/2010/main" val="3191424786"/>
              </p:ext>
            </p:extLst>
          </p:nvPr>
        </p:nvGraphicFramePr>
        <p:xfrm>
          <a:off x="247606" y="3517773"/>
          <a:ext cx="5233087" cy="2651760"/>
        </p:xfrm>
        <a:graphic>
          <a:graphicData uri="http://schemas.openxmlformats.org/drawingml/2006/table">
            <a:tbl>
              <a:tblPr/>
              <a:tblGrid>
                <a:gridCol w="5233087">
                  <a:extLst>
                    <a:ext uri="{9D8B030D-6E8A-4147-A177-3AD203B41FA5}">
                      <a16:colId xmlns:a16="http://schemas.microsoft.com/office/drawing/2014/main" val="20000"/>
                    </a:ext>
                  </a:extLst>
                </a:gridCol>
              </a:tblGrid>
              <a:tr h="0">
                <a:tc>
                  <a:txBody>
                    <a:bodyPr/>
                    <a:lstStyle/>
                    <a:p>
                      <a:r>
                        <a:rPr lang="en-GB" sz="2400" b="1" u="sng" kern="1200" dirty="0">
                          <a:solidFill>
                            <a:srgbClr val="000000"/>
                          </a:solidFill>
                          <a:effectLst/>
                          <a:latin typeface="+mj-lt"/>
                          <a:ea typeface="+mn-ea"/>
                          <a:cs typeface="+mn-cs"/>
                        </a:rPr>
                        <a:t>Extension:</a:t>
                      </a:r>
                    </a:p>
                    <a:p>
                      <a:r>
                        <a:rPr lang="en-GB" sz="2400" b="0" kern="1200" dirty="0">
                          <a:solidFill>
                            <a:srgbClr val="000000"/>
                          </a:solidFill>
                          <a:effectLst/>
                          <a:latin typeface="+mj-lt"/>
                          <a:ea typeface="+mn-ea"/>
                          <a:cs typeface="+mn-cs"/>
                        </a:rPr>
                        <a:t>Begin ’Taking Action.’ What can you do now at school to help start reducing waste? </a:t>
                      </a:r>
                    </a:p>
                    <a:p>
                      <a:r>
                        <a:rPr lang="en-GB" sz="2400" b="0" kern="1200" dirty="0">
                          <a:solidFill>
                            <a:srgbClr val="000000"/>
                          </a:solidFill>
                          <a:effectLst/>
                          <a:latin typeface="+mj-lt"/>
                          <a:ea typeface="+mn-ea"/>
                          <a:cs typeface="+mn-cs"/>
                        </a:rPr>
                        <a:t>Maybe you could begin by designing and making a Scrap Paper box for each class in the school.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27474066-9BF9-4946-8487-CAC918630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0961" y="137160"/>
            <a:ext cx="4364663" cy="61695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617151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831806" y="6393656"/>
            <a:ext cx="4928722" cy="369332"/>
          </a:xfrm>
          <a:prstGeom prst="rect">
            <a:avLst/>
          </a:prstGeom>
          <a:solidFill>
            <a:schemeClr val="accent2"/>
          </a:solidFill>
        </p:spPr>
        <p:txBody>
          <a:bodyPr wrap="none">
            <a:spAutoFit/>
          </a:bodyPr>
          <a:lstStyle/>
          <a:p>
            <a:r>
              <a:rPr lang="en-GB" dirty="0"/>
              <a:t>https://</a:t>
            </a:r>
            <a:r>
              <a:rPr lang="en-GB" dirty="0">
                <a:hlinkClick r:id="rId2">
                  <a:extLst>
                    <a:ext uri="{A12FA001-AC4F-418D-AE19-62706E023703}">
                      <ahyp:hlinkClr xmlns:ahyp="http://schemas.microsoft.com/office/drawing/2018/hyperlinkcolor" val="tx"/>
                    </a:ext>
                  </a:extLst>
                </a:hlinkClick>
              </a:rPr>
              <a:t>www.youtube.com/watch?v=HsWhJX7Ihiw</a:t>
            </a:r>
            <a:endParaRPr lang="en-GB" dirty="0"/>
          </a:p>
        </p:txBody>
      </p:sp>
      <p:sp>
        <p:nvSpPr>
          <p:cNvPr id="6" name="TextBox 5">
            <a:extLst>
              <a:ext uri="{FF2B5EF4-FFF2-40B4-BE49-F238E27FC236}">
                <a16:creationId xmlns:a16="http://schemas.microsoft.com/office/drawing/2014/main" id="{7B061235-7881-5144-8C73-A4D14579554D}"/>
              </a:ext>
            </a:extLst>
          </p:cNvPr>
          <p:cNvSpPr txBox="1"/>
          <p:nvPr/>
        </p:nvSpPr>
        <p:spPr>
          <a:xfrm>
            <a:off x="5120489" y="193732"/>
            <a:ext cx="1881797" cy="769441"/>
          </a:xfrm>
          <a:prstGeom prst="rect">
            <a:avLst/>
          </a:prstGeom>
          <a:noFill/>
        </p:spPr>
        <p:txBody>
          <a:bodyPr wrap="none" rtlCol="0">
            <a:spAutoFit/>
          </a:body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4000" b="1" u="sng" dirty="0">
              <a:solidFill>
                <a:srgbClr val="FF0000"/>
              </a:solidFill>
              <a:latin typeface="+mj-lt"/>
            </a:endParaRPr>
          </a:p>
        </p:txBody>
      </p:sp>
      <p:sp>
        <p:nvSpPr>
          <p:cNvPr id="7" name="TextBox 6">
            <a:extLst>
              <a:ext uri="{FF2B5EF4-FFF2-40B4-BE49-F238E27FC236}">
                <a16:creationId xmlns:a16="http://schemas.microsoft.com/office/drawing/2014/main" id="{D9874BE3-527E-E346-A444-BFCFF9DA5ED8}"/>
              </a:ext>
            </a:extLst>
          </p:cNvPr>
          <p:cNvSpPr txBox="1"/>
          <p:nvPr/>
        </p:nvSpPr>
        <p:spPr>
          <a:xfrm>
            <a:off x="2131939" y="2144232"/>
            <a:ext cx="7858898" cy="34163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400" dirty="0">
                <a:latin typeface="+mj-lt"/>
              </a:rPr>
              <a:t>True or False. Waste is a serious issue for the health of our planet? </a:t>
            </a:r>
          </a:p>
          <a:p>
            <a:endParaRPr lang="en-GB" sz="2400" dirty="0">
              <a:latin typeface="+mj-lt"/>
            </a:endParaRPr>
          </a:p>
          <a:p>
            <a:r>
              <a:rPr lang="en-GB" sz="2400" dirty="0">
                <a:latin typeface="+mj-lt"/>
              </a:rPr>
              <a:t>What are some of the issues we are facing with waste? </a:t>
            </a:r>
          </a:p>
          <a:p>
            <a:endParaRPr lang="en-GB" sz="2400" dirty="0">
              <a:latin typeface="+mj-lt"/>
            </a:endParaRPr>
          </a:p>
          <a:p>
            <a:r>
              <a:rPr lang="en-GB" sz="2400" dirty="0">
                <a:latin typeface="+mj-lt"/>
              </a:rPr>
              <a:t>What can you do to help resolve the issue?</a:t>
            </a:r>
          </a:p>
          <a:p>
            <a:endParaRPr lang="en-GB" sz="2400" dirty="0">
              <a:latin typeface="+mj-lt"/>
            </a:endParaRPr>
          </a:p>
          <a:p>
            <a:r>
              <a:rPr lang="en-GB" sz="2400" dirty="0">
                <a:latin typeface="+mj-lt"/>
              </a:rPr>
              <a:t>To help you remember the 4R’s click on the link below to listen to a catchy song. </a:t>
            </a:r>
          </a:p>
        </p:txBody>
      </p:sp>
      <p:pic>
        <p:nvPicPr>
          <p:cNvPr id="8" name="Picture 7">
            <a:extLst>
              <a:ext uri="{FF2B5EF4-FFF2-40B4-BE49-F238E27FC236}">
                <a16:creationId xmlns:a16="http://schemas.microsoft.com/office/drawing/2014/main" id="{7A8E574D-FD93-2941-B4C9-11625933C7F6}"/>
              </a:ext>
            </a:extLst>
          </p:cNvPr>
          <p:cNvPicPr>
            <a:picLocks noChangeAspect="1"/>
          </p:cNvPicPr>
          <p:nvPr/>
        </p:nvPicPr>
        <p:blipFill>
          <a:blip r:embed="rId3"/>
          <a:stretch>
            <a:fillRect/>
          </a:stretch>
        </p:blipFill>
        <p:spPr>
          <a:xfrm>
            <a:off x="10516811" y="193732"/>
            <a:ext cx="1358694" cy="2481539"/>
          </a:xfrm>
          <a:prstGeom prst="rect">
            <a:avLst/>
          </a:prstGeom>
        </p:spPr>
      </p:pic>
      <p:pic>
        <p:nvPicPr>
          <p:cNvPr id="10" name="Picture 9">
            <a:extLst>
              <a:ext uri="{FF2B5EF4-FFF2-40B4-BE49-F238E27FC236}">
                <a16:creationId xmlns:a16="http://schemas.microsoft.com/office/drawing/2014/main" id="{3944345E-1DC8-0D48-8F6E-B4DDCA789D50}"/>
              </a:ext>
            </a:extLst>
          </p:cNvPr>
          <p:cNvPicPr>
            <a:picLocks noChangeAspect="1"/>
          </p:cNvPicPr>
          <p:nvPr/>
        </p:nvPicPr>
        <p:blipFill>
          <a:blip r:embed="rId4"/>
          <a:stretch>
            <a:fillRect/>
          </a:stretch>
        </p:blipFill>
        <p:spPr>
          <a:xfrm>
            <a:off x="351879" y="193732"/>
            <a:ext cx="1415138" cy="2114712"/>
          </a:xfrm>
          <a:prstGeom prst="rect">
            <a:avLst/>
          </a:prstGeom>
        </p:spPr>
      </p:pic>
    </p:spTree>
    <p:extLst>
      <p:ext uri="{BB962C8B-B14F-4D97-AF65-F5344CB8AC3E}">
        <p14:creationId xmlns:p14="http://schemas.microsoft.com/office/powerpoint/2010/main" val="25553074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203200" y="1546642"/>
            <a:ext cx="11785600" cy="3908762"/>
          </a:xfrm>
          <a:prstGeom prst="rect">
            <a:avLst/>
          </a:prstGeom>
          <a:ln w="25400">
            <a:solidFill>
              <a:schemeClr val="accent5"/>
            </a:solidFill>
          </a:ln>
        </p:spPr>
        <p:txBody>
          <a:bodyPr wrap="square">
            <a:spAutoFit/>
          </a:bodyPr>
          <a:lstStyle/>
          <a:p>
            <a:r>
              <a:rPr lang="en-AU" sz="2000" b="1" dirty="0"/>
              <a:t>Overview</a:t>
            </a:r>
          </a:p>
          <a:p>
            <a:r>
              <a:rPr lang="en-AU" sz="2000" dirty="0"/>
              <a:t>The Australian Curriculum places emphasis on Sustainability as a priority for study that connects and relates relevant aspects of content across learning areas and subjects.</a:t>
            </a:r>
          </a:p>
          <a:p>
            <a:r>
              <a:rPr lang="en-AU" sz="2000" dirty="0"/>
              <a:t>Cross-curriculum learning is fundamental to: </a:t>
            </a:r>
          </a:p>
          <a:p>
            <a:pPr marL="285750" indent="-285750">
              <a:buFont typeface="Arial" panose="020B0604020202020204" pitchFamily="34" charset="0"/>
              <a:buChar char="•"/>
            </a:pPr>
            <a:r>
              <a:rPr lang="en-AU" sz="2000" dirty="0"/>
              <a:t>understanding the ways social, economic and environmental systems interact to support and maintain human life</a:t>
            </a:r>
          </a:p>
          <a:p>
            <a:pPr marL="285750" indent="-285750">
              <a:buFont typeface="Arial" panose="020B0604020202020204" pitchFamily="34" charset="0"/>
              <a:buChar char="•"/>
            </a:pPr>
            <a:r>
              <a:rPr lang="en-AU" sz="2000" dirty="0"/>
              <a:t>appreciating and respecting the diversity of views and values that influence sustainable development</a:t>
            </a:r>
          </a:p>
          <a:p>
            <a:pPr marL="285750" indent="-285750">
              <a:buFont typeface="Arial" panose="020B0604020202020204" pitchFamily="34" charset="0"/>
              <a:buChar char="•"/>
            </a:pPr>
            <a:r>
              <a:rPr lang="en-AU" sz="2000" dirty="0"/>
              <a:t>participating critically and acting creatively in determining more sustainable ways of living.</a:t>
            </a:r>
          </a:p>
          <a:p>
            <a:pPr marL="285750" indent="-285750">
              <a:buFont typeface="Arial" panose="020B0604020202020204" pitchFamily="34" charset="0"/>
              <a:buChar char="•"/>
            </a:pPr>
            <a:endParaRPr lang="en-AU" sz="2000" dirty="0"/>
          </a:p>
          <a:p>
            <a:endParaRPr lang="en-AU" sz="2800" dirty="0"/>
          </a:p>
          <a:p>
            <a:r>
              <a:rPr lang="en-AU" sz="2000" dirty="0"/>
              <a:t>Through the priority of Sustainability, students develop the knowledge, skills, values and world views necessary to contribute to more sustainable patterns of living.</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59A6A301-2AFE-3640-8A30-2A61823862DB}"/>
              </a:ext>
            </a:extLst>
          </p:cNvPr>
          <p:cNvSpPr txBox="1"/>
          <p:nvPr/>
        </p:nvSpPr>
        <p:spPr>
          <a:xfrm>
            <a:off x="1257300" y="5740400"/>
            <a:ext cx="10515600" cy="369332"/>
          </a:xfrm>
          <a:prstGeom prst="rect">
            <a:avLst/>
          </a:prstGeom>
          <a:noFill/>
        </p:spPr>
        <p:txBody>
          <a:bodyPr wrap="square" rtlCol="0">
            <a:spAutoFit/>
          </a:bodyPr>
          <a:lstStyle/>
          <a:p>
            <a:r>
              <a:rPr lang="en-AU" dirty="0">
                <a:solidFill>
                  <a:schemeClr val="accent2"/>
                </a:solidFill>
                <a:hlinkClick r:id="rId2">
                  <a:extLst>
                    <a:ext uri="{A12FA001-AC4F-418D-AE19-62706E023703}">
                      <ahyp:hlinkClr xmlns:ahyp="http://schemas.microsoft.com/office/drawing/2018/hyperlinkcolor" val="tx"/>
                    </a:ext>
                  </a:extLst>
                </a:hlinkClick>
              </a:rPr>
              <a:t>https://www.australiancurriculum.edu.au/f-10-curriculum/cross-curriculum-priorities/sustainability/</a:t>
            </a:r>
            <a:endParaRPr lang="en-US" dirty="0">
              <a:solidFill>
                <a:schemeClr val="accent2"/>
              </a:solidFill>
            </a:endParaRPr>
          </a:p>
        </p:txBody>
      </p:sp>
    </p:spTree>
    <p:extLst>
      <p:ext uri="{BB962C8B-B14F-4D97-AF65-F5344CB8AC3E}">
        <p14:creationId xmlns:p14="http://schemas.microsoft.com/office/powerpoint/2010/main" val="20641997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497331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1097280" y="2229118"/>
            <a:ext cx="5293217" cy="3416320"/>
          </a:xfrm>
          <a:prstGeom prst="rect">
            <a:avLst/>
          </a:prstGeom>
          <a:noFill/>
        </p:spPr>
        <p:txBody>
          <a:bodyPr wrap="square" rtlCol="0">
            <a:spAutoFit/>
          </a:bodyPr>
          <a:lstStyle/>
          <a:p>
            <a:r>
              <a:rPr lang="en-AU" sz="2400" b="1" u="sng" dirty="0"/>
              <a:t>Learning Objective: </a:t>
            </a:r>
            <a:r>
              <a:rPr lang="en-AU" sz="2400" b="1" i="1" dirty="0"/>
              <a:t>To understand how the 4R’s can help the environment</a:t>
            </a:r>
            <a:endParaRPr lang="en-AU" sz="2400" b="1" i="1" u="sng" dirty="0"/>
          </a:p>
          <a:p>
            <a:endParaRPr lang="en-GB" sz="2400" dirty="0"/>
          </a:p>
          <a:p>
            <a:pPr marL="342900" lvl="0" indent="-342900">
              <a:buFont typeface="Arial" panose="020B0604020202020204" pitchFamily="34" charset="0"/>
              <a:buChar char="•"/>
            </a:pPr>
            <a:r>
              <a:rPr lang="en-AU" sz="2400" dirty="0"/>
              <a:t>I know that waste causes environmental issues</a:t>
            </a:r>
          </a:p>
          <a:p>
            <a:pPr marL="342900" lvl="0" indent="-342900">
              <a:buFont typeface="Arial" panose="020B0604020202020204" pitchFamily="34" charset="0"/>
              <a:buChar char="•"/>
            </a:pPr>
            <a:r>
              <a:rPr lang="en-AU" sz="2400" dirty="0"/>
              <a:t>I know that there are ways to reduce waste </a:t>
            </a:r>
            <a:endParaRPr lang="en-GB" sz="2400" dirty="0"/>
          </a:p>
          <a:p>
            <a:pPr marL="342900" lvl="0" indent="-342900">
              <a:buFont typeface="Arial" panose="020B0604020202020204" pitchFamily="34" charset="0"/>
              <a:buChar char="•"/>
            </a:pPr>
            <a:r>
              <a:rPr lang="en-AU" sz="2400" dirty="0"/>
              <a:t>I know that we are responsible for how we throw our waste away</a:t>
            </a:r>
            <a:endParaRPr lang="en-GB" sz="2400" dirty="0"/>
          </a:p>
        </p:txBody>
      </p:sp>
      <p:pic>
        <p:nvPicPr>
          <p:cNvPr id="4" name="Picture 3">
            <a:extLst>
              <a:ext uri="{FF2B5EF4-FFF2-40B4-BE49-F238E27FC236}">
                <a16:creationId xmlns:a16="http://schemas.microsoft.com/office/drawing/2014/main" id="{66E0ED31-EBD9-354C-A44E-878D9CA35FF5}"/>
              </a:ext>
            </a:extLst>
          </p:cNvPr>
          <p:cNvPicPr>
            <a:picLocks noChangeAspect="1"/>
          </p:cNvPicPr>
          <p:nvPr/>
        </p:nvPicPr>
        <p:blipFill>
          <a:blip r:embed="rId2"/>
          <a:stretch>
            <a:fillRect/>
          </a:stretch>
        </p:blipFill>
        <p:spPr>
          <a:xfrm>
            <a:off x="6902070" y="138322"/>
            <a:ext cx="4253610" cy="60193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72996" y="382947"/>
            <a:ext cx="5189838" cy="5262979"/>
          </a:xfrm>
          <a:prstGeom prst="rect">
            <a:avLst/>
          </a:prstGeom>
          <a:noFill/>
        </p:spPr>
        <p:txBody>
          <a:bodyPr wrap="square" rtlCol="0">
            <a:spAutoFit/>
          </a:bodyPr>
          <a:lstStyle/>
          <a:p>
            <a:r>
              <a:rPr lang="en-GB" sz="2400" b="1" dirty="0">
                <a:solidFill>
                  <a:srgbClr val="000000"/>
                </a:solidFill>
                <a:latin typeface="+mj-lt"/>
              </a:rPr>
              <a:t>Did you know </a:t>
            </a:r>
            <a:r>
              <a:rPr lang="en-AU" sz="2400" b="1" dirty="0">
                <a:solidFill>
                  <a:srgbClr val="000000"/>
                </a:solidFill>
                <a:latin typeface="+mj-lt"/>
              </a:rPr>
              <a:t>every year we dump a massive 2.12 billion tons of waste on the planet? If all this waste was put on trucks they would go around the world 24 times!</a:t>
            </a:r>
          </a:p>
          <a:p>
            <a:endParaRPr lang="en-AU" sz="2400" b="1" dirty="0">
              <a:solidFill>
                <a:srgbClr val="000000"/>
              </a:solidFill>
              <a:latin typeface="+mj-lt"/>
            </a:endParaRPr>
          </a:p>
          <a:p>
            <a:endParaRPr lang="en-AU" sz="2400" b="1" dirty="0">
              <a:solidFill>
                <a:srgbClr val="000000"/>
              </a:solidFill>
              <a:latin typeface="+mj-lt"/>
            </a:endParaRPr>
          </a:p>
          <a:p>
            <a:endParaRPr lang="en-AU" sz="2400" b="1" dirty="0">
              <a:solidFill>
                <a:srgbClr val="000000"/>
              </a:solidFill>
              <a:latin typeface="+mj-lt"/>
            </a:endParaRPr>
          </a:p>
          <a:p>
            <a:endParaRPr lang="en-AU" sz="2400" b="1" dirty="0">
              <a:solidFill>
                <a:srgbClr val="000000"/>
              </a:solidFill>
              <a:latin typeface="+mj-lt"/>
            </a:endParaRPr>
          </a:p>
          <a:p>
            <a:endParaRPr lang="en-AU" sz="2400" b="1" dirty="0">
              <a:solidFill>
                <a:srgbClr val="000000"/>
              </a:solidFill>
              <a:latin typeface="+mj-lt"/>
            </a:endParaRPr>
          </a:p>
          <a:p>
            <a:endParaRPr lang="en-AU" sz="2400" b="1" dirty="0">
              <a:solidFill>
                <a:srgbClr val="000000"/>
              </a:solidFill>
              <a:latin typeface="+mj-lt"/>
            </a:endParaRPr>
          </a:p>
          <a:p>
            <a:r>
              <a:rPr lang="en-AU" sz="2400" dirty="0">
                <a:solidFill>
                  <a:srgbClr val="000000"/>
                </a:solidFill>
                <a:latin typeface="+mj-lt"/>
              </a:rPr>
              <a:t>And devastatingly, only about 20% of that waste is recycled. That is a lot of waste ending up in our environment!</a:t>
            </a:r>
            <a:endParaRPr lang="en-GB" sz="2400" dirty="0">
              <a:solidFill>
                <a:srgbClr val="000000"/>
              </a:solidFill>
              <a:latin typeface="+mj-lt"/>
            </a:endParaRPr>
          </a:p>
        </p:txBody>
      </p:sp>
      <p:sp>
        <p:nvSpPr>
          <p:cNvPr id="11" name="TextBox 10">
            <a:extLst>
              <a:ext uri="{FF2B5EF4-FFF2-40B4-BE49-F238E27FC236}">
                <a16:creationId xmlns:a16="http://schemas.microsoft.com/office/drawing/2014/main" id="{252802F6-C7A8-C741-81BD-873B6D4582A2}"/>
              </a:ext>
            </a:extLst>
          </p:cNvPr>
          <p:cNvSpPr txBox="1"/>
          <p:nvPr/>
        </p:nvSpPr>
        <p:spPr>
          <a:xfrm>
            <a:off x="6938155" y="3712515"/>
            <a:ext cx="4590649" cy="1077218"/>
          </a:xfrm>
          <a:prstGeom prst="rect">
            <a:avLst/>
          </a:prstGeom>
          <a:noFill/>
        </p:spPr>
        <p:txBody>
          <a:bodyPr wrap="square" rtlCol="0">
            <a:spAutoFit/>
          </a:bodyPr>
          <a:lstStyle/>
          <a:p>
            <a:r>
              <a:rPr lang="en-AU" sz="1600" dirty="0">
                <a:solidFill>
                  <a:srgbClr val="000000"/>
                </a:solidFill>
                <a:latin typeface="+mj-lt"/>
              </a:rPr>
              <a:t>This is an image of a landfill site in a desert in Chile which is only filled with textile waste! It is reported to be 39’000 tons of clothing dumped here which is the equivalent in weight to 27’000 cars! </a:t>
            </a:r>
            <a:endParaRPr lang="en-GB" sz="1600" dirty="0">
              <a:solidFill>
                <a:srgbClr val="000000"/>
              </a:solidFill>
              <a:latin typeface="+mj-lt"/>
            </a:endParaRPr>
          </a:p>
        </p:txBody>
      </p:sp>
      <p:pic>
        <p:nvPicPr>
          <p:cNvPr id="12" name="Picture 11">
            <a:extLst>
              <a:ext uri="{FF2B5EF4-FFF2-40B4-BE49-F238E27FC236}">
                <a16:creationId xmlns:a16="http://schemas.microsoft.com/office/drawing/2014/main" id="{A97D68F8-7399-9742-9A53-9B2EB8C4DA74}"/>
              </a:ext>
            </a:extLst>
          </p:cNvPr>
          <p:cNvPicPr>
            <a:picLocks noChangeAspect="1"/>
          </p:cNvPicPr>
          <p:nvPr/>
        </p:nvPicPr>
        <p:blipFill>
          <a:blip r:embed="rId2"/>
          <a:stretch>
            <a:fillRect/>
          </a:stretch>
        </p:blipFill>
        <p:spPr>
          <a:xfrm>
            <a:off x="8509386" y="5314123"/>
            <a:ext cx="1438950" cy="805626"/>
          </a:xfrm>
          <a:prstGeom prst="rect">
            <a:avLst/>
          </a:prstGeom>
        </p:spPr>
      </p:pic>
      <p:sp>
        <p:nvSpPr>
          <p:cNvPr id="13" name="Rectangle 12">
            <a:extLst>
              <a:ext uri="{FF2B5EF4-FFF2-40B4-BE49-F238E27FC236}">
                <a16:creationId xmlns:a16="http://schemas.microsoft.com/office/drawing/2014/main" id="{2D8728C0-D58F-E44E-B3C4-E1F157FB9660}"/>
              </a:ext>
            </a:extLst>
          </p:cNvPr>
          <p:cNvSpPr/>
          <p:nvPr/>
        </p:nvSpPr>
        <p:spPr>
          <a:xfrm>
            <a:off x="3373395" y="6431800"/>
            <a:ext cx="6926458" cy="461665"/>
          </a:xfrm>
          <a:prstGeom prst="rect">
            <a:avLst/>
          </a:prstGeom>
        </p:spPr>
        <p:txBody>
          <a:bodyPr wrap="square">
            <a:spAutoFit/>
          </a:bodyPr>
          <a:lstStyle/>
          <a:p>
            <a:r>
              <a:rPr lang="en-GB" sz="2400" b="1" dirty="0">
                <a:solidFill>
                  <a:srgbClr val="000000"/>
                </a:solidFill>
                <a:latin typeface="+mj-lt"/>
              </a:rPr>
              <a:t>What problems could all this waste cause? </a:t>
            </a:r>
            <a:endParaRPr lang="en-GB" b="1" dirty="0">
              <a:latin typeface="+mj-lt"/>
            </a:endParaRPr>
          </a:p>
        </p:txBody>
      </p:sp>
      <p:pic>
        <p:nvPicPr>
          <p:cNvPr id="14" name="Picture 13">
            <a:extLst>
              <a:ext uri="{FF2B5EF4-FFF2-40B4-BE49-F238E27FC236}">
                <a16:creationId xmlns:a16="http://schemas.microsoft.com/office/drawing/2014/main" id="{D7280171-8D61-A746-B851-5537B6CA114C}"/>
              </a:ext>
            </a:extLst>
          </p:cNvPr>
          <p:cNvPicPr>
            <a:picLocks noChangeAspect="1"/>
          </p:cNvPicPr>
          <p:nvPr/>
        </p:nvPicPr>
        <p:blipFill>
          <a:blip r:embed="rId3"/>
          <a:stretch>
            <a:fillRect/>
          </a:stretch>
        </p:blipFill>
        <p:spPr>
          <a:xfrm>
            <a:off x="1799835" y="2465210"/>
            <a:ext cx="1573560" cy="1573560"/>
          </a:xfrm>
          <a:prstGeom prst="rect">
            <a:avLst/>
          </a:prstGeom>
        </p:spPr>
      </p:pic>
      <p:pic>
        <p:nvPicPr>
          <p:cNvPr id="17" name="Picture 16">
            <a:extLst>
              <a:ext uri="{FF2B5EF4-FFF2-40B4-BE49-F238E27FC236}">
                <a16:creationId xmlns:a16="http://schemas.microsoft.com/office/drawing/2014/main" id="{07B42A1C-4F57-A747-9C7F-D63EE9E30EB4}"/>
              </a:ext>
            </a:extLst>
          </p:cNvPr>
          <p:cNvPicPr>
            <a:picLocks noChangeAspect="1"/>
          </p:cNvPicPr>
          <p:nvPr/>
        </p:nvPicPr>
        <p:blipFill>
          <a:blip r:embed="rId4"/>
          <a:stretch>
            <a:fillRect/>
          </a:stretch>
        </p:blipFill>
        <p:spPr>
          <a:xfrm>
            <a:off x="7032343" y="470258"/>
            <a:ext cx="4492487" cy="2994992"/>
          </a:xfrm>
          <a:prstGeom prst="rect">
            <a:avLst/>
          </a:prstGeom>
        </p:spPr>
      </p:pic>
      <p:pic>
        <p:nvPicPr>
          <p:cNvPr id="15" name="Picture 14">
            <a:extLst>
              <a:ext uri="{FF2B5EF4-FFF2-40B4-BE49-F238E27FC236}">
                <a16:creationId xmlns:a16="http://schemas.microsoft.com/office/drawing/2014/main" id="{8EB64C07-EE5C-464C-AD34-B52FED14CAC3}"/>
              </a:ext>
            </a:extLst>
          </p:cNvPr>
          <p:cNvPicPr>
            <a:picLocks noChangeAspect="1"/>
          </p:cNvPicPr>
          <p:nvPr/>
        </p:nvPicPr>
        <p:blipFill>
          <a:blip r:embed="rId2"/>
          <a:stretch>
            <a:fillRect/>
          </a:stretch>
        </p:blipFill>
        <p:spPr>
          <a:xfrm>
            <a:off x="6512630" y="5314123"/>
            <a:ext cx="1438950" cy="805626"/>
          </a:xfrm>
          <a:prstGeom prst="rect">
            <a:avLst/>
          </a:prstGeom>
        </p:spPr>
      </p:pic>
      <p:pic>
        <p:nvPicPr>
          <p:cNvPr id="16" name="Picture 15">
            <a:extLst>
              <a:ext uri="{FF2B5EF4-FFF2-40B4-BE49-F238E27FC236}">
                <a16:creationId xmlns:a16="http://schemas.microsoft.com/office/drawing/2014/main" id="{8DA46090-33E5-4B47-A8EF-154F2B7556CC}"/>
              </a:ext>
            </a:extLst>
          </p:cNvPr>
          <p:cNvPicPr>
            <a:picLocks noChangeAspect="1"/>
          </p:cNvPicPr>
          <p:nvPr/>
        </p:nvPicPr>
        <p:blipFill>
          <a:blip r:embed="rId2"/>
          <a:stretch>
            <a:fillRect/>
          </a:stretch>
        </p:blipFill>
        <p:spPr>
          <a:xfrm>
            <a:off x="10505116" y="5314123"/>
            <a:ext cx="1438950" cy="805626"/>
          </a:xfrm>
          <a:prstGeom prst="rect">
            <a:avLst/>
          </a:prstGeom>
        </p:spPr>
      </p:pic>
    </p:spTree>
    <p:extLst>
      <p:ext uri="{BB962C8B-B14F-4D97-AF65-F5344CB8AC3E}">
        <p14:creationId xmlns:p14="http://schemas.microsoft.com/office/powerpoint/2010/main" val="4888889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D8728C0-D58F-E44E-B3C4-E1F157FB9660}"/>
              </a:ext>
            </a:extLst>
          </p:cNvPr>
          <p:cNvSpPr/>
          <p:nvPr/>
        </p:nvSpPr>
        <p:spPr>
          <a:xfrm>
            <a:off x="3373395" y="6431800"/>
            <a:ext cx="6926458" cy="461665"/>
          </a:xfrm>
          <a:prstGeom prst="rect">
            <a:avLst/>
          </a:prstGeom>
        </p:spPr>
        <p:txBody>
          <a:bodyPr wrap="square">
            <a:spAutoFit/>
          </a:bodyPr>
          <a:lstStyle/>
          <a:p>
            <a:r>
              <a:rPr lang="en-GB" sz="2400" b="1" dirty="0">
                <a:solidFill>
                  <a:srgbClr val="000000"/>
                </a:solidFill>
                <a:latin typeface="+mj-lt"/>
              </a:rPr>
              <a:t>What could we do to help reduce waste? </a:t>
            </a:r>
            <a:endParaRPr lang="en-GB" b="1" dirty="0">
              <a:latin typeface="+mj-lt"/>
            </a:endParaRPr>
          </a:p>
        </p:txBody>
      </p:sp>
      <p:graphicFrame>
        <p:nvGraphicFramePr>
          <p:cNvPr id="14" name="Table 13">
            <a:extLst>
              <a:ext uri="{FF2B5EF4-FFF2-40B4-BE49-F238E27FC236}">
                <a16:creationId xmlns:a16="http://schemas.microsoft.com/office/drawing/2014/main" id="{4325E94F-B385-2B43-B19B-F26A77225EA3}"/>
              </a:ext>
            </a:extLst>
          </p:cNvPr>
          <p:cNvGraphicFramePr>
            <a:graphicFrameLocks noGrp="1"/>
          </p:cNvGraphicFramePr>
          <p:nvPr>
            <p:extLst>
              <p:ext uri="{D42A27DB-BD31-4B8C-83A1-F6EECF244321}">
                <p14:modId xmlns:p14="http://schemas.microsoft.com/office/powerpoint/2010/main" val="3872840565"/>
              </p:ext>
            </p:extLst>
          </p:nvPr>
        </p:nvGraphicFramePr>
        <p:xfrm>
          <a:off x="4618973" y="2435848"/>
          <a:ext cx="2953263" cy="1737360"/>
        </p:xfrm>
        <a:graphic>
          <a:graphicData uri="http://schemas.openxmlformats.org/drawingml/2006/table">
            <a:tbl>
              <a:tblPr/>
              <a:tblGrid>
                <a:gridCol w="2953263">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The problem with so much waste:</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2" name="Rectangle 1">
            <a:extLst>
              <a:ext uri="{FF2B5EF4-FFF2-40B4-BE49-F238E27FC236}">
                <a16:creationId xmlns:a16="http://schemas.microsoft.com/office/drawing/2014/main" id="{51685140-CF8B-864E-9683-42E5F10029D2}"/>
              </a:ext>
            </a:extLst>
          </p:cNvPr>
          <p:cNvSpPr/>
          <p:nvPr/>
        </p:nvSpPr>
        <p:spPr>
          <a:xfrm>
            <a:off x="7807178" y="740247"/>
            <a:ext cx="3252120" cy="1200329"/>
          </a:xfrm>
          <a:prstGeom prst="rect">
            <a:avLst/>
          </a:prstGeom>
        </p:spPr>
        <p:txBody>
          <a:bodyPr wrap="square">
            <a:spAutoFit/>
          </a:bodyPr>
          <a:lstStyle/>
          <a:p>
            <a:r>
              <a:rPr lang="en-AU" b="1" u="sng" dirty="0">
                <a:solidFill>
                  <a:srgbClr val="000000"/>
                </a:solidFill>
                <a:latin typeface="+mj-lt"/>
              </a:rPr>
              <a:t>Pollution of soil</a:t>
            </a:r>
          </a:p>
          <a:p>
            <a:r>
              <a:rPr lang="en-AU" dirty="0">
                <a:solidFill>
                  <a:srgbClr val="000000"/>
                </a:solidFill>
                <a:latin typeface="+mj-lt"/>
              </a:rPr>
              <a:t>Waste can leak hazardous chemicals into the soil. This can contaminate farm land nearby</a:t>
            </a:r>
            <a:r>
              <a:rPr lang="en-AU" dirty="0">
                <a:solidFill>
                  <a:srgbClr val="4A4A4A"/>
                </a:solidFill>
                <a:latin typeface="system-ui"/>
              </a:rPr>
              <a:t>!</a:t>
            </a:r>
            <a:endParaRPr lang="en-AU" b="0" i="0" dirty="0">
              <a:solidFill>
                <a:srgbClr val="4A4A4A"/>
              </a:solidFill>
              <a:effectLst/>
              <a:latin typeface="system-ui"/>
            </a:endParaRPr>
          </a:p>
        </p:txBody>
      </p:sp>
      <p:sp>
        <p:nvSpPr>
          <p:cNvPr id="3" name="Rectangle 2">
            <a:extLst>
              <a:ext uri="{FF2B5EF4-FFF2-40B4-BE49-F238E27FC236}">
                <a16:creationId xmlns:a16="http://schemas.microsoft.com/office/drawing/2014/main" id="{30C22B5B-F583-C445-8A6A-889E6F1DA844}"/>
              </a:ext>
            </a:extLst>
          </p:cNvPr>
          <p:cNvSpPr/>
          <p:nvPr/>
        </p:nvSpPr>
        <p:spPr>
          <a:xfrm>
            <a:off x="7807177" y="4264948"/>
            <a:ext cx="3787347" cy="1477328"/>
          </a:xfrm>
          <a:prstGeom prst="rect">
            <a:avLst/>
          </a:prstGeom>
        </p:spPr>
        <p:txBody>
          <a:bodyPr wrap="square">
            <a:spAutoFit/>
          </a:bodyPr>
          <a:lstStyle/>
          <a:p>
            <a:r>
              <a:rPr lang="en-AU" b="1" u="sng" dirty="0">
                <a:solidFill>
                  <a:srgbClr val="000000"/>
                </a:solidFill>
                <a:latin typeface="+mj-lt"/>
              </a:rPr>
              <a:t>Air pollution</a:t>
            </a:r>
          </a:p>
          <a:p>
            <a:r>
              <a:rPr lang="en-AU" dirty="0">
                <a:solidFill>
                  <a:srgbClr val="000000"/>
                </a:solidFill>
                <a:latin typeface="+mj-lt"/>
              </a:rPr>
              <a:t>The burning of waste at landfills release toxic substances into the air. It also releases methane which is a strong greenhouse gas. </a:t>
            </a:r>
          </a:p>
        </p:txBody>
      </p:sp>
      <p:sp>
        <p:nvSpPr>
          <p:cNvPr id="4" name="Rectangle 3">
            <a:extLst>
              <a:ext uri="{FF2B5EF4-FFF2-40B4-BE49-F238E27FC236}">
                <a16:creationId xmlns:a16="http://schemas.microsoft.com/office/drawing/2014/main" id="{AA12315B-4CAB-0B4A-A138-0809ED659A8D}"/>
              </a:ext>
            </a:extLst>
          </p:cNvPr>
          <p:cNvSpPr/>
          <p:nvPr/>
        </p:nvSpPr>
        <p:spPr>
          <a:xfrm>
            <a:off x="304801" y="656950"/>
            <a:ext cx="4180702" cy="1754326"/>
          </a:xfrm>
          <a:prstGeom prst="rect">
            <a:avLst/>
          </a:prstGeom>
        </p:spPr>
        <p:txBody>
          <a:bodyPr wrap="square">
            <a:spAutoFit/>
          </a:bodyPr>
          <a:lstStyle/>
          <a:p>
            <a:r>
              <a:rPr lang="en-AU" b="1" u="sng" dirty="0">
                <a:solidFill>
                  <a:srgbClr val="000000"/>
                </a:solidFill>
                <a:latin typeface="+mj-lt"/>
              </a:rPr>
              <a:t>Pollution of oceans</a:t>
            </a:r>
          </a:p>
          <a:p>
            <a:r>
              <a:rPr lang="en-AU" dirty="0">
                <a:solidFill>
                  <a:srgbClr val="000000"/>
                </a:solidFill>
                <a:latin typeface="+mj-lt"/>
              </a:rPr>
              <a:t>13 million tonnes of plastic end up in the world’s oceans each year. It is reported by 2050 if things don’t change there will be more plastic than fish in the sea. Fish are also eating the plastic mistaken it for food!</a:t>
            </a:r>
          </a:p>
        </p:txBody>
      </p:sp>
      <p:sp>
        <p:nvSpPr>
          <p:cNvPr id="15" name="Rectangle 14">
            <a:extLst>
              <a:ext uri="{FF2B5EF4-FFF2-40B4-BE49-F238E27FC236}">
                <a16:creationId xmlns:a16="http://schemas.microsoft.com/office/drawing/2014/main" id="{0F29266D-6EAA-B447-B0A2-10A9F4DEE128}"/>
              </a:ext>
            </a:extLst>
          </p:cNvPr>
          <p:cNvSpPr/>
          <p:nvPr/>
        </p:nvSpPr>
        <p:spPr>
          <a:xfrm>
            <a:off x="416011" y="4264948"/>
            <a:ext cx="4155989" cy="1200329"/>
          </a:xfrm>
          <a:prstGeom prst="rect">
            <a:avLst/>
          </a:prstGeom>
        </p:spPr>
        <p:txBody>
          <a:bodyPr wrap="square">
            <a:spAutoFit/>
          </a:bodyPr>
          <a:lstStyle/>
          <a:p>
            <a:r>
              <a:rPr lang="en-AU" b="1" u="sng" dirty="0">
                <a:solidFill>
                  <a:srgbClr val="000000"/>
                </a:solidFill>
                <a:latin typeface="+mj-lt"/>
              </a:rPr>
              <a:t>Pollution of groundwater </a:t>
            </a:r>
          </a:p>
          <a:p>
            <a:r>
              <a:rPr lang="en-AU" dirty="0">
                <a:solidFill>
                  <a:srgbClr val="000000"/>
                </a:solidFill>
                <a:latin typeface="+mj-lt"/>
              </a:rPr>
              <a:t>280 billion tons of groundwater is being polluted every year - that’s 9000 tons every second</a:t>
            </a:r>
            <a:endParaRPr lang="en-US" dirty="0">
              <a:solidFill>
                <a:srgbClr val="000000"/>
              </a:solidFill>
              <a:latin typeface="+mj-lt"/>
            </a:endParaRPr>
          </a:p>
        </p:txBody>
      </p:sp>
      <p:pic>
        <p:nvPicPr>
          <p:cNvPr id="17" name="Picture 16">
            <a:extLst>
              <a:ext uri="{FF2B5EF4-FFF2-40B4-BE49-F238E27FC236}">
                <a16:creationId xmlns:a16="http://schemas.microsoft.com/office/drawing/2014/main" id="{D9F99FAA-1675-EA48-A916-27E948A76F58}"/>
              </a:ext>
            </a:extLst>
          </p:cNvPr>
          <p:cNvPicPr>
            <a:picLocks noChangeAspect="1"/>
          </p:cNvPicPr>
          <p:nvPr/>
        </p:nvPicPr>
        <p:blipFill>
          <a:blip r:embed="rId2"/>
          <a:stretch>
            <a:fillRect/>
          </a:stretch>
        </p:blipFill>
        <p:spPr>
          <a:xfrm>
            <a:off x="369037" y="442894"/>
            <a:ext cx="4249936" cy="1992954"/>
          </a:xfrm>
          <a:prstGeom prst="rect">
            <a:avLst/>
          </a:prstGeom>
        </p:spPr>
      </p:pic>
      <p:pic>
        <p:nvPicPr>
          <p:cNvPr id="18" name="Picture 17">
            <a:extLst>
              <a:ext uri="{FF2B5EF4-FFF2-40B4-BE49-F238E27FC236}">
                <a16:creationId xmlns:a16="http://schemas.microsoft.com/office/drawing/2014/main" id="{2D9B61D3-C5A9-D445-A763-3F8CA400321E}"/>
              </a:ext>
            </a:extLst>
          </p:cNvPr>
          <p:cNvPicPr>
            <a:picLocks noChangeAspect="1"/>
          </p:cNvPicPr>
          <p:nvPr/>
        </p:nvPicPr>
        <p:blipFill>
          <a:blip r:embed="rId3"/>
          <a:stretch>
            <a:fillRect/>
          </a:stretch>
        </p:blipFill>
        <p:spPr>
          <a:xfrm>
            <a:off x="7726928" y="442894"/>
            <a:ext cx="3468294" cy="1992954"/>
          </a:xfrm>
          <a:prstGeom prst="rect">
            <a:avLst/>
          </a:prstGeom>
        </p:spPr>
      </p:pic>
      <p:pic>
        <p:nvPicPr>
          <p:cNvPr id="19" name="Picture 18">
            <a:extLst>
              <a:ext uri="{FF2B5EF4-FFF2-40B4-BE49-F238E27FC236}">
                <a16:creationId xmlns:a16="http://schemas.microsoft.com/office/drawing/2014/main" id="{AAA6F8AE-930C-F143-A6A1-9973933E0732}"/>
              </a:ext>
            </a:extLst>
          </p:cNvPr>
          <p:cNvPicPr>
            <a:picLocks noChangeAspect="1"/>
          </p:cNvPicPr>
          <p:nvPr/>
        </p:nvPicPr>
        <p:blipFill>
          <a:blip r:embed="rId4"/>
          <a:stretch>
            <a:fillRect/>
          </a:stretch>
        </p:blipFill>
        <p:spPr>
          <a:xfrm>
            <a:off x="7726928" y="3583824"/>
            <a:ext cx="3712176" cy="2474784"/>
          </a:xfrm>
          <a:prstGeom prst="rect">
            <a:avLst/>
          </a:prstGeom>
        </p:spPr>
      </p:pic>
      <p:pic>
        <p:nvPicPr>
          <p:cNvPr id="20" name="Picture 19">
            <a:extLst>
              <a:ext uri="{FF2B5EF4-FFF2-40B4-BE49-F238E27FC236}">
                <a16:creationId xmlns:a16="http://schemas.microsoft.com/office/drawing/2014/main" id="{FBE6EE8F-0936-F343-8BD9-CAA46D6B198D}"/>
              </a:ext>
            </a:extLst>
          </p:cNvPr>
          <p:cNvPicPr>
            <a:picLocks noChangeAspect="1"/>
          </p:cNvPicPr>
          <p:nvPr/>
        </p:nvPicPr>
        <p:blipFill>
          <a:blip r:embed="rId5"/>
          <a:stretch>
            <a:fillRect/>
          </a:stretch>
        </p:blipFill>
        <p:spPr>
          <a:xfrm>
            <a:off x="416012" y="3658601"/>
            <a:ext cx="4155988" cy="2325230"/>
          </a:xfrm>
          <a:prstGeom prst="rect">
            <a:avLst/>
          </a:prstGeom>
        </p:spPr>
      </p:pic>
    </p:spTree>
    <p:extLst>
      <p:ext uri="{BB962C8B-B14F-4D97-AF65-F5344CB8AC3E}">
        <p14:creationId xmlns:p14="http://schemas.microsoft.com/office/powerpoint/2010/main" val="22097251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547577" y="123408"/>
            <a:ext cx="8554458" cy="769441"/>
          </a:xfrm>
          <a:prstGeom prst="rect">
            <a:avLst/>
          </a:prstGeom>
          <a:noFill/>
        </p:spPr>
        <p:txBody>
          <a:bodyPr wrap="non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Have you ever heard of the four R’s?</a:t>
            </a:r>
          </a:p>
        </p:txBody>
      </p:sp>
      <p:graphicFrame>
        <p:nvGraphicFramePr>
          <p:cNvPr id="9" name="Table 8"/>
          <p:cNvGraphicFramePr>
            <a:graphicFrameLocks noGrp="1"/>
          </p:cNvGraphicFramePr>
          <p:nvPr>
            <p:extLst>
              <p:ext uri="{D42A27DB-BD31-4B8C-83A1-F6EECF244321}">
                <p14:modId xmlns:p14="http://schemas.microsoft.com/office/powerpoint/2010/main" val="3863082970"/>
              </p:ext>
            </p:extLst>
          </p:nvPr>
        </p:nvGraphicFramePr>
        <p:xfrm>
          <a:off x="1110611" y="4999776"/>
          <a:ext cx="10058400" cy="118872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j-lt"/>
                        </a:rPr>
                        <a:t>Discuss with the person next to you or in groups what you think the 4R’s mean and write down some examples of each one. If you have time maybe you could research what each one is and find examples. </a:t>
                      </a:r>
                      <a:endParaRPr lang="en-GB"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B436A67D-9FDF-A346-B36E-9A2931B95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9806" y="1041312"/>
            <a:ext cx="3810000" cy="3810000"/>
          </a:xfrm>
          <a:prstGeom prst="rect">
            <a:avLst/>
          </a:prstGeom>
        </p:spPr>
      </p:pic>
    </p:spTree>
    <p:extLst>
      <p:ext uri="{BB962C8B-B14F-4D97-AF65-F5344CB8AC3E}">
        <p14:creationId xmlns:p14="http://schemas.microsoft.com/office/powerpoint/2010/main" val="3220338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50607835"/>
              </p:ext>
            </p:extLst>
          </p:nvPr>
        </p:nvGraphicFramePr>
        <p:xfrm>
          <a:off x="667609" y="334470"/>
          <a:ext cx="3039418" cy="640080"/>
        </p:xfrm>
        <a:graphic>
          <a:graphicData uri="http://schemas.openxmlformats.org/drawingml/2006/table">
            <a:tbl>
              <a:tblPr/>
              <a:tblGrid>
                <a:gridCol w="3039418">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Read the story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6D60B82A-5A1A-604F-AA48-0941457E8225}"/>
              </a:ext>
            </a:extLst>
          </p:cNvPr>
          <p:cNvGraphicFramePr>
            <a:graphicFrameLocks noGrp="1"/>
          </p:cNvGraphicFramePr>
          <p:nvPr>
            <p:extLst>
              <p:ext uri="{D42A27DB-BD31-4B8C-83A1-F6EECF244321}">
                <p14:modId xmlns:p14="http://schemas.microsoft.com/office/powerpoint/2010/main" val="4195760795"/>
              </p:ext>
            </p:extLst>
          </p:nvPr>
        </p:nvGraphicFramePr>
        <p:xfrm>
          <a:off x="667609" y="1551435"/>
          <a:ext cx="4635281" cy="2286000"/>
        </p:xfrm>
        <a:graphic>
          <a:graphicData uri="http://schemas.openxmlformats.org/drawingml/2006/table">
            <a:tbl>
              <a:tblPr/>
              <a:tblGrid>
                <a:gridCol w="4635281">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j-lt"/>
                        </a:rPr>
                        <a:t>Read the story and find out if your answers for the last question were correct. </a:t>
                      </a:r>
                    </a:p>
                    <a:p>
                      <a:endParaRPr lang="en-GB" sz="2400" b="0" dirty="0">
                        <a:solidFill>
                          <a:srgbClr val="000000"/>
                        </a:solidFill>
                        <a:effectLst/>
                        <a:latin typeface="+mj-lt"/>
                      </a:endParaRPr>
                    </a:p>
                    <a:p>
                      <a:r>
                        <a:rPr lang="en-GB" sz="2400" b="0" dirty="0">
                          <a:solidFill>
                            <a:srgbClr val="000000"/>
                          </a:solidFill>
                          <a:effectLst/>
                          <a:latin typeface="+mj-lt"/>
                        </a:rPr>
                        <a:t>Did you find more examples than the ones shown in the book? </a:t>
                      </a:r>
                      <a:endParaRPr lang="en-GB"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4D685CBA-C724-5C47-A1D6-5E92AD6CF9C1}"/>
              </a:ext>
            </a:extLst>
          </p:cNvPr>
          <p:cNvPicPr>
            <a:picLocks noChangeAspect="1"/>
          </p:cNvPicPr>
          <p:nvPr/>
        </p:nvPicPr>
        <p:blipFill>
          <a:blip r:embed="rId2"/>
          <a:stretch>
            <a:fillRect/>
          </a:stretch>
        </p:blipFill>
        <p:spPr>
          <a:xfrm>
            <a:off x="7028534" y="135739"/>
            <a:ext cx="4473075" cy="6329966"/>
          </a:xfrm>
          <a:prstGeom prst="rect">
            <a:avLst/>
          </a:prstGeom>
          <a:ln>
            <a:noFill/>
          </a:ln>
          <a:effectLst>
            <a:outerShdw blurRad="292100" dist="139700" dir="2700000" algn="tl" rotWithShape="0">
              <a:srgbClr val="333333">
                <a:alpha val="65000"/>
              </a:srgbClr>
            </a:outerShdw>
          </a:effectLst>
        </p:spPr>
      </p:pic>
      <p:graphicFrame>
        <p:nvGraphicFramePr>
          <p:cNvPr id="5" name="Table 4">
            <a:extLst>
              <a:ext uri="{FF2B5EF4-FFF2-40B4-BE49-F238E27FC236}">
                <a16:creationId xmlns:a16="http://schemas.microsoft.com/office/drawing/2014/main" id="{067BE0A2-3A16-4140-8779-8ED7E62DC76C}"/>
              </a:ext>
            </a:extLst>
          </p:cNvPr>
          <p:cNvGraphicFramePr>
            <a:graphicFrameLocks noGrp="1"/>
          </p:cNvGraphicFramePr>
          <p:nvPr>
            <p:extLst>
              <p:ext uri="{D42A27DB-BD31-4B8C-83A1-F6EECF244321}">
                <p14:modId xmlns:p14="http://schemas.microsoft.com/office/powerpoint/2010/main" val="238147347"/>
              </p:ext>
            </p:extLst>
          </p:nvPr>
        </p:nvGraphicFramePr>
        <p:xfrm>
          <a:off x="667609" y="6400800"/>
          <a:ext cx="7358791" cy="457200"/>
        </p:xfrm>
        <a:graphic>
          <a:graphicData uri="http://schemas.openxmlformats.org/drawingml/2006/table">
            <a:tbl>
              <a:tblPr/>
              <a:tblGrid>
                <a:gridCol w="7358791">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rgbClr val="000000"/>
                          </a:solidFill>
                          <a:effectLst/>
                          <a:latin typeface="+mj-lt"/>
                          <a:ea typeface="+mn-ea"/>
                          <a:cs typeface="+mn-cs"/>
                        </a:rPr>
                        <a:t>Let’s have a closer look at the meaning of the 4R’s</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140829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E1BBDA5-6802-1F40-B65D-D2C672D899E7}"/>
              </a:ext>
            </a:extLst>
          </p:cNvPr>
          <p:cNvPicPr>
            <a:picLocks noChangeAspect="1"/>
          </p:cNvPicPr>
          <p:nvPr/>
        </p:nvPicPr>
        <p:blipFill>
          <a:blip r:embed="rId2"/>
          <a:stretch>
            <a:fillRect/>
          </a:stretch>
        </p:blipFill>
        <p:spPr>
          <a:xfrm>
            <a:off x="1296011" y="1788993"/>
            <a:ext cx="2984276" cy="4199248"/>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1537382135"/>
              </p:ext>
            </p:extLst>
          </p:nvPr>
        </p:nvGraphicFramePr>
        <p:xfrm>
          <a:off x="6055521" y="697379"/>
          <a:ext cx="5742032" cy="4998720"/>
        </p:xfrm>
        <a:graphic>
          <a:graphicData uri="http://schemas.openxmlformats.org/drawingml/2006/table">
            <a:tbl>
              <a:tblPr/>
              <a:tblGrid>
                <a:gridCol w="5742032">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300" b="0" kern="1200" baseline="0" dirty="0">
                          <a:solidFill>
                            <a:srgbClr val="000000"/>
                          </a:solidFill>
                          <a:effectLst/>
                          <a:latin typeface="+mj-lt"/>
                          <a:ea typeface="+mn-ea"/>
                          <a:cs typeface="+mn-cs"/>
                        </a:rPr>
                        <a:t>Refusing to use things that you know could potentially harm the environment is very powerful. If you refuse, people will stop providing these objects and they won’t need to be made anymore.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3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300" b="0" kern="1200" baseline="0" dirty="0">
                          <a:solidFill>
                            <a:srgbClr val="000000"/>
                          </a:solidFill>
                          <a:effectLst/>
                          <a:latin typeface="+mj-lt"/>
                          <a:ea typeface="+mn-ea"/>
                          <a:cs typeface="+mn-cs"/>
                        </a:rPr>
                        <a:t>Do your best to refuse things you know will just go to waste and that you know you don’t really need.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300" b="0" kern="1200" baseline="0" dirty="0">
                          <a:solidFill>
                            <a:srgbClr val="000000"/>
                          </a:solidFill>
                          <a:effectLst/>
                          <a:latin typeface="+mj-lt"/>
                          <a:ea typeface="+mn-ea"/>
                          <a:cs typeface="+mn-cs"/>
                        </a:rPr>
                        <a:t>For example; refuse plastic bags when going shopping. Refuse plastic take away containers or cutlery. Refuse to drink bottled water, fill up a long lasting bottle of tap water instead. Refuse a plastic straw when you order a drink.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E78F7B83-742E-274C-BB6B-D5594B90A46A}"/>
              </a:ext>
            </a:extLst>
          </p:cNvPr>
          <p:cNvSpPr txBox="1"/>
          <p:nvPr/>
        </p:nvSpPr>
        <p:spPr>
          <a:xfrm>
            <a:off x="1869974" y="-244315"/>
            <a:ext cx="2660949" cy="1862048"/>
          </a:xfrm>
          <a:prstGeom prst="rect">
            <a:avLst/>
          </a:prstGeom>
          <a:noFill/>
        </p:spPr>
        <p:txBody>
          <a:bodyPr wrap="square" rtlCol="0">
            <a:spAutoFit/>
          </a:bodyPr>
          <a:lstStyle/>
          <a:p>
            <a:r>
              <a:rPr lang="en-US" sz="11500" dirty="0">
                <a:solidFill>
                  <a:srgbClr val="FF0000"/>
                </a:solidFill>
                <a:latin typeface="Blanch Caps" panose="020B0504000000020004" pitchFamily="34" charset="0"/>
              </a:rPr>
              <a:t>REFUSE</a:t>
            </a:r>
            <a:endParaRPr lang="en-US" sz="2000" dirty="0"/>
          </a:p>
        </p:txBody>
      </p:sp>
      <p:graphicFrame>
        <p:nvGraphicFramePr>
          <p:cNvPr id="7" name="Table 6">
            <a:extLst>
              <a:ext uri="{FF2B5EF4-FFF2-40B4-BE49-F238E27FC236}">
                <a16:creationId xmlns:a16="http://schemas.microsoft.com/office/drawing/2014/main" id="{E3F732C7-8391-C34A-8628-5ACC38DCF2B6}"/>
              </a:ext>
            </a:extLst>
          </p:cNvPr>
          <p:cNvGraphicFramePr>
            <a:graphicFrameLocks noGrp="1"/>
          </p:cNvGraphicFramePr>
          <p:nvPr>
            <p:extLst>
              <p:ext uri="{D42A27DB-BD31-4B8C-83A1-F6EECF244321}">
                <p14:modId xmlns:p14="http://schemas.microsoft.com/office/powerpoint/2010/main" val="907214776"/>
              </p:ext>
            </p:extLst>
          </p:nvPr>
        </p:nvGraphicFramePr>
        <p:xfrm>
          <a:off x="2972747" y="6341682"/>
          <a:ext cx="6926627" cy="457200"/>
        </p:xfrm>
        <a:graphic>
          <a:graphicData uri="http://schemas.openxmlformats.org/drawingml/2006/table">
            <a:tbl>
              <a:tblPr/>
              <a:tblGrid>
                <a:gridCol w="6926627">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rgbClr val="000000"/>
                          </a:solidFill>
                          <a:effectLst/>
                          <a:latin typeface="+mj-lt"/>
                          <a:ea typeface="+mn-ea"/>
                          <a:cs typeface="+mn-cs"/>
                        </a:rPr>
                        <a:t>Why do you think REFUSE is the first of the R’s?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C56514BB-A22B-1447-8A82-220038F0E965}"/>
              </a:ext>
            </a:extLst>
          </p:cNvPr>
          <p:cNvPicPr>
            <a:picLocks noChangeAspect="1"/>
          </p:cNvPicPr>
          <p:nvPr/>
        </p:nvPicPr>
        <p:blipFill>
          <a:blip r:embed="rId3"/>
          <a:stretch>
            <a:fillRect/>
          </a:stretch>
        </p:blipFill>
        <p:spPr>
          <a:xfrm>
            <a:off x="1050669" y="3951589"/>
            <a:ext cx="1347230" cy="1347230"/>
          </a:xfrm>
          <a:prstGeom prst="rect">
            <a:avLst/>
          </a:prstGeom>
        </p:spPr>
      </p:pic>
      <p:pic>
        <p:nvPicPr>
          <p:cNvPr id="10" name="Picture 9">
            <a:extLst>
              <a:ext uri="{FF2B5EF4-FFF2-40B4-BE49-F238E27FC236}">
                <a16:creationId xmlns:a16="http://schemas.microsoft.com/office/drawing/2014/main" id="{3969802F-E0C8-B84A-A10B-9D8A47FD23B6}"/>
              </a:ext>
            </a:extLst>
          </p:cNvPr>
          <p:cNvPicPr>
            <a:picLocks noChangeAspect="1"/>
          </p:cNvPicPr>
          <p:nvPr/>
        </p:nvPicPr>
        <p:blipFill>
          <a:blip r:embed="rId4"/>
          <a:stretch>
            <a:fillRect/>
          </a:stretch>
        </p:blipFill>
        <p:spPr>
          <a:xfrm>
            <a:off x="306069" y="159791"/>
            <a:ext cx="1352577" cy="1352577"/>
          </a:xfrm>
          <a:prstGeom prst="rect">
            <a:avLst/>
          </a:prstGeom>
        </p:spPr>
      </p:pic>
    </p:spTree>
    <p:extLst>
      <p:ext uri="{BB962C8B-B14F-4D97-AF65-F5344CB8AC3E}">
        <p14:creationId xmlns:p14="http://schemas.microsoft.com/office/powerpoint/2010/main" val="4190988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83145070"/>
              </p:ext>
            </p:extLst>
          </p:nvPr>
        </p:nvGraphicFramePr>
        <p:xfrm>
          <a:off x="6006353" y="91440"/>
          <a:ext cx="6060141" cy="6309360"/>
        </p:xfrm>
        <a:graphic>
          <a:graphicData uri="http://schemas.openxmlformats.org/drawingml/2006/table">
            <a:tbl>
              <a:tblPr/>
              <a:tblGrid>
                <a:gridCol w="6060141">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If you can’t refuse, can you reduce the amount of waste you throw away or even buy?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j-lt"/>
                          <a:ea typeface="+mn-ea"/>
                          <a:cs typeface="+mn-cs"/>
                        </a:rPr>
                        <a:t>Use everything you own until it is completely unusable, finished or broken. Then when going to replace it, ask yourself; “Do I really need it?” If yes, is there an environmentally friendly alternative? Or can you buy it second-hand or can you borrow it from someone who already has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For example; if you want to buy chips at the supermarket, buy one large packet rather than multiple packs and use a clip to keep them fresh. Choose a product made out of more environmentally friendly materials like metal instead of plastic.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E3F732C7-8391-C34A-8628-5ACC38DCF2B6}"/>
              </a:ext>
            </a:extLst>
          </p:cNvPr>
          <p:cNvGraphicFramePr>
            <a:graphicFrameLocks noGrp="1"/>
          </p:cNvGraphicFramePr>
          <p:nvPr>
            <p:extLst>
              <p:ext uri="{D42A27DB-BD31-4B8C-83A1-F6EECF244321}">
                <p14:modId xmlns:p14="http://schemas.microsoft.com/office/powerpoint/2010/main" val="1725379046"/>
              </p:ext>
            </p:extLst>
          </p:nvPr>
        </p:nvGraphicFramePr>
        <p:xfrm>
          <a:off x="1259044" y="6400800"/>
          <a:ext cx="7190922" cy="457200"/>
        </p:xfrm>
        <a:graphic>
          <a:graphicData uri="http://schemas.openxmlformats.org/drawingml/2006/table">
            <a:tbl>
              <a:tblPr/>
              <a:tblGrid>
                <a:gridCol w="7190922">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rgbClr val="000000"/>
                          </a:solidFill>
                          <a:effectLst/>
                          <a:latin typeface="+mj-lt"/>
                          <a:ea typeface="+mn-ea"/>
                          <a:cs typeface="+mn-cs"/>
                        </a:rPr>
                        <a:t>How else do you think you could reduce waste?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A4B80830-D0BF-0E43-B346-432375C54F31}"/>
              </a:ext>
            </a:extLst>
          </p:cNvPr>
          <p:cNvSpPr/>
          <p:nvPr/>
        </p:nvSpPr>
        <p:spPr>
          <a:xfrm>
            <a:off x="1606836" y="-654660"/>
            <a:ext cx="3886000" cy="2646878"/>
          </a:xfrm>
          <a:prstGeom prst="rect">
            <a:avLst/>
          </a:prstGeom>
        </p:spPr>
        <p:txBody>
          <a:bodyPr wrap="none">
            <a:spAutoFit/>
          </a:bodyPr>
          <a:lstStyle/>
          <a:p>
            <a:r>
              <a:rPr lang="en-US" sz="16600" dirty="0">
                <a:solidFill>
                  <a:srgbClr val="FFC000"/>
                </a:solidFill>
                <a:latin typeface="Blanch Caps" panose="020B0504000000020004" pitchFamily="34" charset="0"/>
              </a:rPr>
              <a:t>Reduce</a:t>
            </a:r>
            <a:endParaRPr lang="en-US" dirty="0">
              <a:solidFill>
                <a:srgbClr val="FFC000"/>
              </a:solidFill>
              <a:latin typeface="Blanch Caps" panose="020B0504000000020004" pitchFamily="34" charset="0"/>
            </a:endParaRPr>
          </a:p>
        </p:txBody>
      </p:sp>
      <p:pic>
        <p:nvPicPr>
          <p:cNvPr id="12" name="Picture 11">
            <a:extLst>
              <a:ext uri="{FF2B5EF4-FFF2-40B4-BE49-F238E27FC236}">
                <a16:creationId xmlns:a16="http://schemas.microsoft.com/office/drawing/2014/main" id="{73C98A71-B3DF-A14F-ADAA-10DA64B52A9A}"/>
              </a:ext>
            </a:extLst>
          </p:cNvPr>
          <p:cNvPicPr>
            <a:picLocks noChangeAspect="1"/>
          </p:cNvPicPr>
          <p:nvPr/>
        </p:nvPicPr>
        <p:blipFill>
          <a:blip r:embed="rId2"/>
          <a:stretch>
            <a:fillRect/>
          </a:stretch>
        </p:blipFill>
        <p:spPr>
          <a:xfrm>
            <a:off x="3303105" y="2383977"/>
            <a:ext cx="1973893" cy="3605148"/>
          </a:xfrm>
          <a:prstGeom prst="rect">
            <a:avLst/>
          </a:prstGeom>
        </p:spPr>
      </p:pic>
      <p:pic>
        <p:nvPicPr>
          <p:cNvPr id="13" name="Picture 12">
            <a:extLst>
              <a:ext uri="{FF2B5EF4-FFF2-40B4-BE49-F238E27FC236}">
                <a16:creationId xmlns:a16="http://schemas.microsoft.com/office/drawing/2014/main" id="{56D06324-C2AA-7546-AD6B-9010986CC2D7}"/>
              </a:ext>
            </a:extLst>
          </p:cNvPr>
          <p:cNvPicPr>
            <a:picLocks noChangeAspect="1"/>
          </p:cNvPicPr>
          <p:nvPr/>
        </p:nvPicPr>
        <p:blipFill>
          <a:blip r:embed="rId3"/>
          <a:stretch>
            <a:fillRect/>
          </a:stretch>
        </p:blipFill>
        <p:spPr>
          <a:xfrm>
            <a:off x="636085" y="2393935"/>
            <a:ext cx="2412519" cy="3605148"/>
          </a:xfrm>
          <a:prstGeom prst="rect">
            <a:avLst/>
          </a:prstGeom>
        </p:spPr>
      </p:pic>
      <p:pic>
        <p:nvPicPr>
          <p:cNvPr id="4" name="Picture 3">
            <a:extLst>
              <a:ext uri="{FF2B5EF4-FFF2-40B4-BE49-F238E27FC236}">
                <a16:creationId xmlns:a16="http://schemas.microsoft.com/office/drawing/2014/main" id="{9619EDB7-1920-B147-B84B-20453CCDBF05}"/>
              </a:ext>
            </a:extLst>
          </p:cNvPr>
          <p:cNvPicPr>
            <a:picLocks noChangeAspect="1"/>
          </p:cNvPicPr>
          <p:nvPr/>
        </p:nvPicPr>
        <p:blipFill>
          <a:blip r:embed="rId4"/>
          <a:stretch>
            <a:fillRect/>
          </a:stretch>
        </p:blipFill>
        <p:spPr>
          <a:xfrm>
            <a:off x="77277" y="226883"/>
            <a:ext cx="1481330" cy="1314317"/>
          </a:xfrm>
          <a:prstGeom prst="rect">
            <a:avLst/>
          </a:prstGeom>
        </p:spPr>
      </p:pic>
    </p:spTree>
    <p:extLst>
      <p:ext uri="{BB962C8B-B14F-4D97-AF65-F5344CB8AC3E}">
        <p14:creationId xmlns:p14="http://schemas.microsoft.com/office/powerpoint/2010/main" val="19655312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057812923"/>
              </p:ext>
            </p:extLst>
          </p:nvPr>
        </p:nvGraphicFramePr>
        <p:xfrm>
          <a:off x="285859" y="1724096"/>
          <a:ext cx="6843989" cy="3017520"/>
        </p:xfrm>
        <a:graphic>
          <a:graphicData uri="http://schemas.openxmlformats.org/drawingml/2006/table">
            <a:tbl>
              <a:tblPr/>
              <a:tblGrid>
                <a:gridCol w="6843989">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Reusing objects is not only great for the environment because it reduces waste going to landfill but can also be super fun!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j-lt"/>
                          <a:ea typeface="+mn-ea"/>
                          <a:cs typeface="+mn-cs"/>
                        </a:rPr>
                        <a:t>Try and reuse your unwanted goods. Can you give them to somebody else to use? Reuse plastic bags to shop again. Reuse garden waste for compost or create new uses for items </a:t>
                      </a:r>
                      <a:r>
                        <a:rPr lang="en-GB" sz="2400" b="0" kern="1200">
                          <a:solidFill>
                            <a:srgbClr val="000000"/>
                          </a:solidFill>
                          <a:effectLst/>
                          <a:latin typeface="+mj-lt"/>
                          <a:ea typeface="+mn-ea"/>
                          <a:cs typeface="+mn-cs"/>
                        </a:rPr>
                        <a:t>by upcycling.</a:t>
                      </a:r>
                      <a:endParaRPr lang="en-GB" sz="2400" b="0" kern="1200" dirty="0">
                        <a:solidFill>
                          <a:srgbClr val="000000"/>
                        </a:solidFill>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E3F732C7-8391-C34A-8628-5ACC38DCF2B6}"/>
              </a:ext>
            </a:extLst>
          </p:cNvPr>
          <p:cNvGraphicFramePr>
            <a:graphicFrameLocks noGrp="1"/>
          </p:cNvGraphicFramePr>
          <p:nvPr>
            <p:extLst>
              <p:ext uri="{D42A27DB-BD31-4B8C-83A1-F6EECF244321}">
                <p14:modId xmlns:p14="http://schemas.microsoft.com/office/powerpoint/2010/main" val="2906937141"/>
              </p:ext>
            </p:extLst>
          </p:nvPr>
        </p:nvGraphicFramePr>
        <p:xfrm>
          <a:off x="285858" y="5352702"/>
          <a:ext cx="6843989" cy="822960"/>
        </p:xfrm>
        <a:graphic>
          <a:graphicData uri="http://schemas.openxmlformats.org/drawingml/2006/table">
            <a:tbl>
              <a:tblPr/>
              <a:tblGrid>
                <a:gridCol w="6843989">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rgbClr val="000000"/>
                          </a:solidFill>
                          <a:effectLst/>
                          <a:latin typeface="+mj-lt"/>
                          <a:ea typeface="+mn-ea"/>
                          <a:cs typeface="+mn-cs"/>
                        </a:rPr>
                        <a:t>What can you see has been reused on the image to the right? </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A4B80830-D0BF-0E43-B346-432375C54F31}"/>
              </a:ext>
            </a:extLst>
          </p:cNvPr>
          <p:cNvSpPr/>
          <p:nvPr/>
        </p:nvSpPr>
        <p:spPr>
          <a:xfrm>
            <a:off x="2323534" y="-547083"/>
            <a:ext cx="3196709" cy="2646878"/>
          </a:xfrm>
          <a:prstGeom prst="rect">
            <a:avLst/>
          </a:prstGeom>
        </p:spPr>
        <p:txBody>
          <a:bodyPr wrap="none">
            <a:spAutoFit/>
          </a:bodyPr>
          <a:lstStyle/>
          <a:p>
            <a:r>
              <a:rPr lang="en-US" sz="16600" dirty="0">
                <a:solidFill>
                  <a:srgbClr val="0099CC"/>
                </a:solidFill>
                <a:latin typeface="Blanch Caps" panose="020B0504000000020004" pitchFamily="34" charset="0"/>
              </a:rPr>
              <a:t>Reuse</a:t>
            </a:r>
            <a:endParaRPr lang="en-US" dirty="0">
              <a:solidFill>
                <a:srgbClr val="0099CC"/>
              </a:solidFill>
              <a:latin typeface="Blanch Caps" panose="020B0504000000020004" pitchFamily="34" charset="0"/>
            </a:endParaRPr>
          </a:p>
        </p:txBody>
      </p:sp>
      <p:pic>
        <p:nvPicPr>
          <p:cNvPr id="5" name="Picture 4">
            <a:extLst>
              <a:ext uri="{FF2B5EF4-FFF2-40B4-BE49-F238E27FC236}">
                <a16:creationId xmlns:a16="http://schemas.microsoft.com/office/drawing/2014/main" id="{351C94F9-7147-0C4D-99D5-F8C57299C3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23141" y="279586"/>
            <a:ext cx="4021585" cy="5691049"/>
          </a:xfrm>
          <a:prstGeom prst="rect">
            <a:avLst/>
          </a:prstGeom>
        </p:spPr>
      </p:pic>
      <p:pic>
        <p:nvPicPr>
          <p:cNvPr id="6" name="Picture 5">
            <a:extLst>
              <a:ext uri="{FF2B5EF4-FFF2-40B4-BE49-F238E27FC236}">
                <a16:creationId xmlns:a16="http://schemas.microsoft.com/office/drawing/2014/main" id="{C978D3B9-FB6A-2643-960E-DF58C4B032EE}"/>
              </a:ext>
            </a:extLst>
          </p:cNvPr>
          <p:cNvPicPr>
            <a:picLocks noChangeAspect="1"/>
          </p:cNvPicPr>
          <p:nvPr/>
        </p:nvPicPr>
        <p:blipFill>
          <a:blip r:embed="rId3"/>
          <a:stretch>
            <a:fillRect/>
          </a:stretch>
        </p:blipFill>
        <p:spPr>
          <a:xfrm>
            <a:off x="285861" y="279586"/>
            <a:ext cx="1344379" cy="1344379"/>
          </a:xfrm>
          <a:prstGeom prst="rect">
            <a:avLst/>
          </a:prstGeom>
        </p:spPr>
      </p:pic>
      <p:sp>
        <p:nvSpPr>
          <p:cNvPr id="12" name="Rectangle 11">
            <a:extLst>
              <a:ext uri="{FF2B5EF4-FFF2-40B4-BE49-F238E27FC236}">
                <a16:creationId xmlns:a16="http://schemas.microsoft.com/office/drawing/2014/main" id="{A9C99295-BB58-AA4B-814C-97794311D451}"/>
              </a:ext>
            </a:extLst>
          </p:cNvPr>
          <p:cNvSpPr/>
          <p:nvPr/>
        </p:nvSpPr>
        <p:spPr>
          <a:xfrm>
            <a:off x="3337780" y="6420988"/>
            <a:ext cx="5168767" cy="461665"/>
          </a:xfrm>
          <a:prstGeom prst="rect">
            <a:avLst/>
          </a:prstGeom>
        </p:spPr>
        <p:txBody>
          <a:bodyPr wrap="square">
            <a:spAutoFit/>
          </a:bodyPr>
          <a:lstStyle/>
          <a:p>
            <a:pPr lvl="0" algn="ctr">
              <a:defRPr/>
            </a:pPr>
            <a:r>
              <a:rPr lang="en-GB" sz="2400" b="1" dirty="0">
                <a:solidFill>
                  <a:srgbClr val="000000"/>
                </a:solidFill>
                <a:latin typeface="+mj-lt"/>
              </a:rPr>
              <a:t>Have you ever upcycled something? </a:t>
            </a:r>
          </a:p>
        </p:txBody>
      </p:sp>
    </p:spTree>
    <p:extLst>
      <p:ext uri="{BB962C8B-B14F-4D97-AF65-F5344CB8AC3E}">
        <p14:creationId xmlns:p14="http://schemas.microsoft.com/office/powerpoint/2010/main" val="28063967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27402</TotalTime>
  <Words>1192</Words>
  <Application>Microsoft Macintosh PowerPoint</Application>
  <PresentationFormat>Widescreen</PresentationFormat>
  <Paragraphs>95</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Blanch Caps</vt:lpstr>
      <vt:lpstr>Calibri</vt:lpstr>
      <vt:lpstr>Calibri Light</vt:lpstr>
      <vt:lpstr>system-ui</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120</cp:revision>
  <dcterms:created xsi:type="dcterms:W3CDTF">2015-12-16T03:40:36Z</dcterms:created>
  <dcterms:modified xsi:type="dcterms:W3CDTF">2023-09-30T06:18:15Z</dcterms:modified>
</cp:coreProperties>
</file>